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710E-0BE4-41F8-92AC-AF2323A1296C}" type="datetimeFigureOut">
              <a:rPr lang="en-GB" smtClean="0"/>
              <a:t>09/10/2011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177F-EA3A-4AFF-A7B6-76229AD25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531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710E-0BE4-41F8-92AC-AF2323A1296C}" type="datetimeFigureOut">
              <a:rPr lang="en-GB" smtClean="0"/>
              <a:t>09/10/2011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177F-EA3A-4AFF-A7B6-76229AD25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941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710E-0BE4-41F8-92AC-AF2323A1296C}" type="datetimeFigureOut">
              <a:rPr lang="en-GB" smtClean="0"/>
              <a:t>09/10/2011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177F-EA3A-4AFF-A7B6-76229AD25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25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710E-0BE4-41F8-92AC-AF2323A1296C}" type="datetimeFigureOut">
              <a:rPr lang="en-GB" smtClean="0"/>
              <a:t>09/10/2011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177F-EA3A-4AFF-A7B6-76229AD25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281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710E-0BE4-41F8-92AC-AF2323A1296C}" type="datetimeFigureOut">
              <a:rPr lang="en-GB" smtClean="0"/>
              <a:t>09/10/2011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177F-EA3A-4AFF-A7B6-76229AD25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212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710E-0BE4-41F8-92AC-AF2323A1296C}" type="datetimeFigureOut">
              <a:rPr lang="en-GB" smtClean="0"/>
              <a:t>09/10/2011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177F-EA3A-4AFF-A7B6-76229AD25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027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710E-0BE4-41F8-92AC-AF2323A1296C}" type="datetimeFigureOut">
              <a:rPr lang="en-GB" smtClean="0"/>
              <a:t>09/10/2011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177F-EA3A-4AFF-A7B6-76229AD25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269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710E-0BE4-41F8-92AC-AF2323A1296C}" type="datetimeFigureOut">
              <a:rPr lang="en-GB" smtClean="0"/>
              <a:t>09/10/2011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177F-EA3A-4AFF-A7B6-76229AD25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01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710E-0BE4-41F8-92AC-AF2323A1296C}" type="datetimeFigureOut">
              <a:rPr lang="en-GB" smtClean="0"/>
              <a:t>09/10/2011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177F-EA3A-4AFF-A7B6-76229AD25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28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710E-0BE4-41F8-92AC-AF2323A1296C}" type="datetimeFigureOut">
              <a:rPr lang="en-GB" smtClean="0"/>
              <a:t>09/10/2011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177F-EA3A-4AFF-A7B6-76229AD25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367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710E-0BE4-41F8-92AC-AF2323A1296C}" type="datetimeFigureOut">
              <a:rPr lang="en-GB" smtClean="0"/>
              <a:t>09/10/2011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177F-EA3A-4AFF-A7B6-76229AD25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11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E710E-0BE4-41F8-92AC-AF2323A1296C}" type="datetimeFigureOut">
              <a:rPr lang="en-GB" smtClean="0"/>
              <a:t>09/10/2011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D177F-EA3A-4AFF-A7B6-76229AD25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89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63888" y="188641"/>
            <a:ext cx="4894312" cy="3411810"/>
          </a:xfrm>
        </p:spPr>
        <p:txBody>
          <a:bodyPr/>
          <a:lstStyle/>
          <a:p>
            <a:r>
              <a:rPr lang="en-GB" dirty="0" smtClean="0"/>
              <a:t>Strategies for Improving Memory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7333" y="2716081"/>
            <a:ext cx="6400800" cy="1752600"/>
          </a:xfrm>
        </p:spPr>
        <p:txBody>
          <a:bodyPr/>
          <a:lstStyle/>
          <a:p>
            <a:r>
              <a:rPr lang="en-GB" b="1" dirty="0" smtClean="0"/>
              <a:t>Mnemonics</a:t>
            </a:r>
            <a:endParaRPr lang="en-GB" b="1" dirty="0"/>
          </a:p>
        </p:txBody>
      </p:sp>
      <p:pic>
        <p:nvPicPr>
          <p:cNvPr id="1026" name="Picture 2" descr="http://www.elephant-pictures.info/africaneleph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915816" cy="359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3d-screensaver-jam.com/images/free/freegoldfish/big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968599"/>
            <a:ext cx="3845293" cy="2883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117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Verbal Mnemonics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Acronyms </a:t>
            </a:r>
            <a:r>
              <a:rPr lang="en-GB" dirty="0"/>
              <a:t>– these are where you make a word or sentence formed from the first letters of other words. For example, the acronym ROY G BIV for the colours of the rainbow</a:t>
            </a:r>
          </a:p>
        </p:txBody>
      </p:sp>
      <p:pic>
        <p:nvPicPr>
          <p:cNvPr id="9218" name="Picture 2" descr="http://alexcornish.com/wp-content/uploads/2010/06/cage1_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913052"/>
            <a:ext cx="2952328" cy="2944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88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Verbal Mnemonics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Rhymes</a:t>
            </a:r>
            <a:r>
              <a:rPr lang="en-GB" dirty="0"/>
              <a:t> – these are groups of words on a common theme set to a particular rhythm. </a:t>
            </a:r>
            <a:r>
              <a:rPr lang="en-GB" dirty="0" err="1"/>
              <a:t>Eg</a:t>
            </a:r>
            <a:r>
              <a:rPr lang="en-GB" dirty="0"/>
              <a:t>. 30 days hath September, April, June and November to help remember how many days each month </a:t>
            </a:r>
            <a:r>
              <a:rPr lang="en-GB" dirty="0" smtClean="0"/>
              <a:t>has.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42" name="Picture 2" descr="http://rlv.zcache.com/i_before_e_except_after_c_weird_shirt_t_shirt-p235047362216642237yv8f_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049688"/>
            <a:ext cx="280831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43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Verbal Mnemonics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Chunking</a:t>
            </a:r>
            <a:r>
              <a:rPr lang="en-GB" dirty="0"/>
              <a:t> – this is where a large amount of information is broken down into smaller, more memorable chunks. </a:t>
            </a:r>
            <a:r>
              <a:rPr lang="en-GB" dirty="0" err="1"/>
              <a:t>Eg</a:t>
            </a:r>
            <a:r>
              <a:rPr lang="en-GB" dirty="0"/>
              <a:t>. A phone number is more memorable if it is chunked into something with which we are familiar: 0208 234 5678. </a:t>
            </a:r>
            <a:endParaRPr lang="en-GB" dirty="0" smtClean="0"/>
          </a:p>
        </p:txBody>
      </p:sp>
      <p:pic>
        <p:nvPicPr>
          <p:cNvPr id="11266" name="Picture 2" descr="http://stayviolation.typepad.com/chucknewton/images/2008/05/21/telephone_cartoon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466854"/>
            <a:ext cx="2448272" cy="2391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69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Verbal Mnemonics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Strengths &amp; Weaknesses?</a:t>
            </a:r>
          </a:p>
          <a:p>
            <a:r>
              <a:rPr lang="en-GB" b="1" dirty="0"/>
              <a:t>Evaluation:</a:t>
            </a:r>
            <a:r>
              <a:rPr lang="en-GB" dirty="0"/>
              <a:t> a strength of this method is that it can be very effective for students when having to learn large amounts of information; a weakness is that verbal mnemonics can pose a problem for people with dyslexia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12290" name="Picture 2" descr="http://www.dyslexiacentre.co.uk/images/dyslexia_astrona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149080"/>
            <a:ext cx="3676650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2487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8556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Active / deep </a:t>
            </a:r>
            <a:r>
              <a:rPr lang="en-GB" dirty="0" smtClean="0"/>
              <a:t>processing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b="1" dirty="0"/>
              <a:t>The levels of processing model of memory </a:t>
            </a:r>
            <a:r>
              <a:rPr lang="en-GB" dirty="0"/>
              <a:t>-  this suggests that when information is ‘processed’ for its </a:t>
            </a:r>
            <a:r>
              <a:rPr lang="en-GB" i="1" dirty="0"/>
              <a:t>meaning</a:t>
            </a:r>
            <a:r>
              <a:rPr lang="en-GB" dirty="0"/>
              <a:t>, this deep semantic processing leads to enhanced recall of that information. </a:t>
            </a:r>
            <a:endParaRPr lang="en-GB" dirty="0" smtClean="0"/>
          </a:p>
          <a:p>
            <a:r>
              <a:rPr lang="en-GB" dirty="0" smtClean="0"/>
              <a:t>Such </a:t>
            </a:r>
            <a:r>
              <a:rPr lang="en-GB" dirty="0"/>
              <a:t>deep processing involves elaborative thinking, which is where you think </a:t>
            </a:r>
            <a:r>
              <a:rPr lang="en-GB" i="1" dirty="0"/>
              <a:t>around</a:t>
            </a:r>
            <a:r>
              <a:rPr lang="en-GB" dirty="0"/>
              <a:t> an idea, and link it to other ideas or things that you know. </a:t>
            </a:r>
            <a:endParaRPr lang="en-GB" dirty="0" smtClean="0"/>
          </a:p>
          <a:p>
            <a:r>
              <a:rPr lang="en-GB" dirty="0" smtClean="0"/>
              <a:t>This </a:t>
            </a:r>
            <a:r>
              <a:rPr lang="en-GB" dirty="0"/>
              <a:t>in contrast with shallow processing of information (not really thinking about it much), which is where only superficial characteristics are noticed. Shallow processing leads to poorer recall.</a:t>
            </a:r>
          </a:p>
          <a:p>
            <a:endParaRPr lang="en-GB" dirty="0"/>
          </a:p>
        </p:txBody>
      </p:sp>
      <p:pic>
        <p:nvPicPr>
          <p:cNvPr id="13314" name="Picture 2" descr="http://camilamartinez.files.wordpress.com/2010/04/3-1213191960-me-thinking-hard-about-where-to-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7704" cy="142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53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Active/deep processing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Evaluation:</a:t>
            </a:r>
            <a:r>
              <a:rPr lang="en-GB" dirty="0"/>
              <a:t> a strength of this technique is that the ideas that the ideas that it proposes are empirically supported; a weakness of the technique is that it is unclear whether it is simply the increased effort and attention involved in deep processing that leads to the enhanced recall (</a:t>
            </a:r>
            <a:r>
              <a:rPr lang="en-GB" dirty="0" err="1"/>
              <a:t>ie</a:t>
            </a:r>
            <a:r>
              <a:rPr lang="en-GB" dirty="0"/>
              <a:t>. it’s unclear exactly what ‘deep processing’ is</a:t>
            </a:r>
            <a:r>
              <a:rPr lang="en-GB" dirty="0" smtClean="0"/>
              <a:t>).</a:t>
            </a:r>
            <a:endParaRPr lang="en-GB" dirty="0"/>
          </a:p>
        </p:txBody>
      </p:sp>
      <p:pic>
        <p:nvPicPr>
          <p:cNvPr id="14338" name="Picture 2" descr="http://users.info.unicaen.fr/~fmaurel/documents/licence1/initinfo/06xhtmletcss/exemples/images/vagu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051412"/>
            <a:ext cx="2408784" cy="1806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85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2.bp.blogspot.com/_6oo1UvdK3Yk/SN2RS3pDW7I/AAAAAAAAAC8/JWxQwfGhKLU/s320/AlertSig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429125"/>
            <a:ext cx="278130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Examiners often complain that students choose any random strategy when asked in exams.</a:t>
            </a:r>
          </a:p>
          <a:p>
            <a:r>
              <a:rPr lang="en-GB" dirty="0" smtClean="0"/>
              <a:t>Some strategies are more suitable for some situations than others.</a:t>
            </a:r>
          </a:p>
          <a:p>
            <a:r>
              <a:rPr lang="en-GB" dirty="0" smtClean="0"/>
              <a:t>Always choose a relevant strategy.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566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Visual Imagery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Many different methods of visual imagery</a:t>
            </a:r>
          </a:p>
          <a:p>
            <a:r>
              <a:rPr lang="en-GB" dirty="0" smtClean="0"/>
              <a:t>Imagine something visual in your mind and link the memory with it.</a:t>
            </a:r>
            <a:endParaRPr lang="en-GB" dirty="0"/>
          </a:p>
        </p:txBody>
      </p:sp>
      <p:pic>
        <p:nvPicPr>
          <p:cNvPr id="3074" name="Picture 2" descr="http://static.desktopnexus.com/thumbnails/571862-bigthumbna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940" y="3645024"/>
            <a:ext cx="428625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06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Visual: Method of Loci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en-GB" dirty="0" smtClean="0"/>
              <a:t>Associate parts </a:t>
            </a:r>
            <a:r>
              <a:rPr lang="en-GB" dirty="0"/>
              <a:t>of the material to be remembered with different places, or points along a route. </a:t>
            </a:r>
            <a:endParaRPr lang="en-GB" dirty="0" smtClean="0"/>
          </a:p>
          <a:p>
            <a:r>
              <a:rPr lang="en-GB" dirty="0" smtClean="0"/>
              <a:t>For </a:t>
            </a:r>
            <a:r>
              <a:rPr lang="en-GB" dirty="0"/>
              <a:t>example, a speech can be remembered by identifying key parts and points with different rooms in a house, and by imagining yourself going </a:t>
            </a:r>
            <a:r>
              <a:rPr lang="en-GB" dirty="0" smtClean="0"/>
              <a:t>through </a:t>
            </a:r>
            <a:r>
              <a:rPr lang="en-GB" dirty="0"/>
              <a:t>each room as you give the speech. The rooms act as retrieval cues. </a:t>
            </a:r>
            <a:endParaRPr lang="en-GB" dirty="0" smtClean="0"/>
          </a:p>
          <a:p>
            <a:r>
              <a:rPr lang="en-GB" dirty="0" smtClean="0"/>
              <a:t>Pegs – Eye book p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110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Visual: Spider diagrams and mind maps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Visual </a:t>
            </a:r>
            <a:r>
              <a:rPr lang="en-GB" dirty="0"/>
              <a:t>ways of representing material, the idea being that you visualise each part and remember what it represents.</a:t>
            </a:r>
          </a:p>
        </p:txBody>
      </p:sp>
      <p:pic>
        <p:nvPicPr>
          <p:cNvPr id="4098" name="Picture 2" descr="http://www.mind-mapping.co.uk/_images/_Images/EXAMPLES/PERSONAL-AND-LIFESTYLE/Health-and-Nutrition/Medical/Marie-Curie-Life-handrawn_unknow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501008"/>
            <a:ext cx="4248472" cy="3036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630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t1.gstatic.com/images?q=tbn:ANd9GcQ-Mwj9ZX1JDaswPnamnW1B1_vj3pt3_yFGs6XyMNzAfhm8-uWp-wqp0jw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581127"/>
            <a:ext cx="1837750" cy="2274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Visual: key words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53578"/>
            <a:ext cx="8229600" cy="4525963"/>
          </a:xfrm>
        </p:spPr>
        <p:txBody>
          <a:bodyPr/>
          <a:lstStyle/>
          <a:p>
            <a:r>
              <a:rPr lang="en-GB" dirty="0"/>
              <a:t>Key </a:t>
            </a:r>
            <a:r>
              <a:rPr lang="en-GB" dirty="0" smtClean="0"/>
              <a:t>words are </a:t>
            </a:r>
            <a:r>
              <a:rPr lang="en-GB" dirty="0"/>
              <a:t>useful in language learning, where a mental association needs to be made between an English word and its foreign counterpart. </a:t>
            </a:r>
            <a:endParaRPr lang="en-GB" dirty="0" smtClean="0"/>
          </a:p>
          <a:p>
            <a:r>
              <a:rPr lang="en-GB" dirty="0"/>
              <a:t>Some aspect of the word to be remembered is associated with a visual image which prompts the memory of the word in the other language. </a:t>
            </a:r>
          </a:p>
        </p:txBody>
      </p:sp>
      <p:pic>
        <p:nvPicPr>
          <p:cNvPr id="5124" name="Picture 4" descr="http://www.whats-your-sign.com/images/AnimalSymbolismHedgeho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732510"/>
            <a:ext cx="1905000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012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Visual Imagery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/>
          <a:lstStyle/>
          <a:p>
            <a:r>
              <a:rPr lang="en-GB" dirty="0" smtClean="0"/>
              <a:t>Strengths &amp; Weaknesses?</a:t>
            </a:r>
          </a:p>
          <a:p>
            <a:r>
              <a:rPr lang="en-GB" b="1" dirty="0"/>
              <a:t>Evaluation:</a:t>
            </a:r>
            <a:r>
              <a:rPr lang="en-GB" dirty="0"/>
              <a:t> A strength of using visual imagery as a memory aid is that once learnt, the technique can be used regularly. A weakness is that not everyone has the ability to visualise, and so the technique doesn’t suit everybody.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146" name="Picture 2" descr="http://www.pixelelement.com/imagesBlog/theLostLevels/0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60"/>
          <a:stretch/>
        </p:blipFill>
        <p:spPr bwMode="auto">
          <a:xfrm>
            <a:off x="2483768" y="4734000"/>
            <a:ext cx="4392488" cy="21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712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Organisation of information into hierarchies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This is where information can be categorised and remembered more easily</a:t>
            </a:r>
          </a:p>
          <a:p>
            <a:r>
              <a:rPr lang="en-GB" dirty="0"/>
              <a:t>For example, knowing that minerals can be either metals or stones, and that stones can then be sub-classified into rare, common or alloys, and that platinum, silver and gold are all rare metals. (if you can visualise the diagram it helps too</a:t>
            </a:r>
            <a:r>
              <a:rPr lang="en-GB" dirty="0" smtClean="0"/>
              <a:t>)</a:t>
            </a:r>
          </a:p>
          <a:p>
            <a:r>
              <a:rPr lang="en-GB" dirty="0" smtClean="0"/>
              <a:t>Evaluate?</a:t>
            </a:r>
            <a:endParaRPr lang="en-GB" dirty="0"/>
          </a:p>
        </p:txBody>
      </p:sp>
      <p:pic>
        <p:nvPicPr>
          <p:cNvPr id="7170" name="Picture 2" descr="http://content5.videojug.com/9f/9fca3ec0-5fa8-d694-ef9d-ff0008c96dbd/how-to-add-music-categories-to-your-ipod.WidePlay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929552"/>
            <a:ext cx="3419872" cy="1923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5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Verbal </a:t>
            </a:r>
            <a:r>
              <a:rPr lang="en-GB" dirty="0" smtClean="0"/>
              <a:t>Mnemonics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These are word related memory </a:t>
            </a:r>
            <a:r>
              <a:rPr lang="en-GB" dirty="0" smtClean="0"/>
              <a:t>aids</a:t>
            </a:r>
          </a:p>
          <a:p>
            <a:r>
              <a:rPr lang="en-GB" dirty="0" smtClean="0"/>
              <a:t>What examples do you already know?</a:t>
            </a:r>
            <a:endParaRPr lang="en-GB" dirty="0"/>
          </a:p>
          <a:p>
            <a:endParaRPr lang="en-GB" dirty="0"/>
          </a:p>
        </p:txBody>
      </p:sp>
      <p:pic>
        <p:nvPicPr>
          <p:cNvPr id="8194" name="Picture 2" descr="http://t3.gstatic.com/images?q=tbn:ANd9GcQOpTDKHUKqBiHsP4fTfhQXPh7BXd9Xvf8u_5zkkWJld5TZDCGYqLjI2YLM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72018"/>
            <a:ext cx="3814908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www.quirkybet.com/assets/images/SolarSystem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825" y="3372018"/>
            <a:ext cx="52101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765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673</Words>
  <Application>Microsoft Office PowerPoint</Application>
  <PresentationFormat>On-screen Show (4:3)</PresentationFormat>
  <Paragraphs>42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Strategies for Improving Memory</vt:lpstr>
      <vt:lpstr>PowerPoint Presentation</vt:lpstr>
      <vt:lpstr>Visual Imagery</vt:lpstr>
      <vt:lpstr>Visual: Method of Loci</vt:lpstr>
      <vt:lpstr>Visual: Spider diagrams and mind maps</vt:lpstr>
      <vt:lpstr>Visual: key words</vt:lpstr>
      <vt:lpstr>Visual Imagery</vt:lpstr>
      <vt:lpstr>Organisation of information into hierarchies</vt:lpstr>
      <vt:lpstr>Verbal Mnemonics</vt:lpstr>
      <vt:lpstr>Verbal Mnemonics</vt:lpstr>
      <vt:lpstr>Verbal Mnemonics</vt:lpstr>
      <vt:lpstr>Verbal Mnemonics</vt:lpstr>
      <vt:lpstr>Verbal Mnemonics</vt:lpstr>
      <vt:lpstr>Active / deep processing</vt:lpstr>
      <vt:lpstr>Active/deep processing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Strategies for Improving Memory</dc:title>
  <dc:creator>cnolan</dc:creator>
  <cp:lastModifiedBy>cnolan</cp:lastModifiedBy>
  <cp:revision>12</cp:revision>
  <dcterms:created xsi:type="dcterms:W3CDTF">2011-10-09T10:06:19Z</dcterms:created>
  <dcterms:modified xsi:type="dcterms:W3CDTF">2011-10-09T10:49:17Z</dcterms:modified>
</cp:coreProperties>
</file>